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7" r:id="rId4"/>
    <p:sldId id="277" r:id="rId5"/>
    <p:sldId id="279" r:id="rId6"/>
    <p:sldId id="280" r:id="rId7"/>
    <p:sldId id="258" r:id="rId8"/>
    <p:sldId id="281" r:id="rId9"/>
    <p:sldId id="259" r:id="rId10"/>
    <p:sldId id="268" r:id="rId11"/>
    <p:sldId id="269" r:id="rId12"/>
    <p:sldId id="260" r:id="rId13"/>
    <p:sldId id="270" r:id="rId14"/>
    <p:sldId id="262" r:id="rId15"/>
    <p:sldId id="271" r:id="rId16"/>
    <p:sldId id="261" r:id="rId17"/>
    <p:sldId id="272" r:id="rId18"/>
    <p:sldId id="282" r:id="rId19"/>
    <p:sldId id="263" r:id="rId20"/>
    <p:sldId id="273" r:id="rId21"/>
    <p:sldId id="264" r:id="rId22"/>
    <p:sldId id="274" r:id="rId23"/>
    <p:sldId id="265" r:id="rId24"/>
    <p:sldId id="275" r:id="rId25"/>
    <p:sldId id="26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60"/>
  </p:normalViewPr>
  <p:slideViewPr>
    <p:cSldViewPr snapToGrid="0">
      <p:cViewPr>
        <p:scale>
          <a:sx n="66" d="100"/>
          <a:sy n="66" d="100"/>
        </p:scale>
        <p:origin x="79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35F2E2A-7507-4E11-9A4E-D96338B3A7CF}" type="datetimeFigureOut">
              <a:rPr lang="fr-FR" smtClean="0"/>
              <a:t>15/01/2021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359344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35F2E2A-7507-4E11-9A4E-D96338B3A7CF}" type="datetimeFigureOut">
              <a:rPr lang="fr-FR" smtClean="0"/>
              <a:t>15/01/2021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389629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35F2E2A-7507-4E11-9A4E-D96338B3A7CF}" type="datetimeFigureOut">
              <a:rPr lang="fr-FR" smtClean="0"/>
              <a:t>15/01/2021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39759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35F2E2A-7507-4E11-9A4E-D96338B3A7CF}" type="datetimeFigureOut">
              <a:rPr lang="fr-FR" smtClean="0"/>
              <a:t>15/01/2021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146129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35F2E2A-7507-4E11-9A4E-D96338B3A7CF}" type="datetimeFigureOut">
              <a:rPr lang="fr-FR" smtClean="0"/>
              <a:t>15/01/2021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199122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35F2E2A-7507-4E11-9A4E-D96338B3A7CF}" type="datetimeFigureOut">
              <a:rPr lang="fr-FR" smtClean="0"/>
              <a:t>15/01/2021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14383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35F2E2A-7507-4E11-9A4E-D96338B3A7CF}" type="datetimeFigureOut">
              <a:rPr lang="fr-FR" smtClean="0"/>
              <a:t>15/01/2021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3584807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35F2E2A-7507-4E11-9A4E-D96338B3A7CF}" type="datetimeFigureOut">
              <a:rPr lang="fr-FR" smtClean="0"/>
              <a:t>15/01/2021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168741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F2E2A-7507-4E11-9A4E-D96338B3A7CF}" type="datetimeFigureOut">
              <a:rPr lang="fr-FR" smtClean="0"/>
              <a:t>15/01/2021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1314009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35F2E2A-7507-4E11-9A4E-D96338B3A7CF}" type="datetimeFigureOut">
              <a:rPr lang="fr-FR" smtClean="0"/>
              <a:t>15/01/2021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282866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35F2E2A-7507-4E11-9A4E-D96338B3A7CF}" type="datetimeFigureOut">
              <a:rPr lang="fr-FR" smtClean="0"/>
              <a:t>15/01/2021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FBAAEF8-AE52-4F21-9591-01075B4307DA}" type="slidenum">
              <a:rPr lang="fr-FR" smtClean="0"/>
              <a:t>‹N°›</a:t>
            </a:fld>
            <a:endParaRPr lang="fr-FR"/>
          </a:p>
        </p:txBody>
      </p:sp>
    </p:spTree>
    <p:extLst>
      <p:ext uri="{BB962C8B-B14F-4D97-AF65-F5344CB8AC3E}">
        <p14:creationId xmlns:p14="http://schemas.microsoft.com/office/powerpoint/2010/main" val="191039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F2E2A-7507-4E11-9A4E-D96338B3A7CF}" type="datetimeFigureOut">
              <a:rPr lang="fr-FR" smtClean="0"/>
              <a:t>15/01/2021</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AAEF8-AE52-4F21-9591-01075B4307DA}" type="slidenum">
              <a:rPr lang="fr-FR" smtClean="0"/>
              <a:t>‹N°›</a:t>
            </a:fld>
            <a:endParaRPr lang="fr-FR"/>
          </a:p>
        </p:txBody>
      </p:sp>
    </p:spTree>
    <p:extLst>
      <p:ext uri="{BB962C8B-B14F-4D97-AF65-F5344CB8AC3E}">
        <p14:creationId xmlns:p14="http://schemas.microsoft.com/office/powerpoint/2010/main" val="18361048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hyperlink" Target="https://www.youtube.com/watch?v=3_tjd4CjIH8&amp;ab_channel=ThomasCastleman"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A40C5A08-4D0A-4377-91FE-C8BAC272E841}"/>
              </a:ext>
            </a:extLst>
          </p:cNvPr>
          <p:cNvSpPr>
            <a:spLocks noGrp="1"/>
          </p:cNvSpPr>
          <p:nvPr>
            <p:ph type="ctrTitle"/>
          </p:nvPr>
        </p:nvSpPr>
        <p:spPr>
          <a:xfrm>
            <a:off x="804672" y="1055098"/>
            <a:ext cx="5760719" cy="4747805"/>
          </a:xfrm>
        </p:spPr>
        <p:txBody>
          <a:bodyPr anchor="ctr">
            <a:normAutofit/>
          </a:bodyPr>
          <a:lstStyle/>
          <a:p>
            <a:pPr algn="l"/>
            <a:r>
              <a:rPr lang="fr-FR" sz="4000">
                <a:solidFill>
                  <a:schemeClr val="tx2"/>
                </a:solidFill>
              </a:rPr>
              <a:t>Carnet de recherches et d’avancement de projet</a:t>
            </a:r>
          </a:p>
        </p:txBody>
      </p:sp>
      <p:sp>
        <p:nvSpPr>
          <p:cNvPr id="3" name="Sous-titre 2">
            <a:extLst>
              <a:ext uri="{FF2B5EF4-FFF2-40B4-BE49-F238E27FC236}">
                <a16:creationId xmlns:a16="http://schemas.microsoft.com/office/drawing/2014/main" id="{DCC4A7F1-71DB-4DDA-9403-EF60B4EBA642}"/>
              </a:ext>
            </a:extLst>
          </p:cNvPr>
          <p:cNvSpPr>
            <a:spLocks noGrp="1"/>
          </p:cNvSpPr>
          <p:nvPr>
            <p:ph type="subTitle" idx="1"/>
          </p:nvPr>
        </p:nvSpPr>
        <p:spPr>
          <a:xfrm>
            <a:off x="8342357" y="1638300"/>
            <a:ext cx="3330531" cy="3581400"/>
          </a:xfrm>
        </p:spPr>
        <p:txBody>
          <a:bodyPr anchor="ctr">
            <a:normAutofit/>
          </a:bodyPr>
          <a:lstStyle/>
          <a:p>
            <a:pPr algn="l"/>
            <a:r>
              <a:rPr lang="fr-FR">
                <a:solidFill>
                  <a:schemeClr val="tx2"/>
                </a:solidFill>
              </a:rPr>
              <a:t>Workshop code créatif 20-21</a:t>
            </a:r>
          </a:p>
        </p:txBody>
      </p:sp>
    </p:spTree>
    <p:extLst>
      <p:ext uri="{BB962C8B-B14F-4D97-AF65-F5344CB8AC3E}">
        <p14:creationId xmlns:p14="http://schemas.microsoft.com/office/powerpoint/2010/main" val="2419868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600" b="0" i="0" u="none" strike="noStrike" kern="1200">
                <a:solidFill>
                  <a:schemeClr val="tx1"/>
                </a:solidFill>
                <a:effectLst/>
                <a:latin typeface="+mj-lt"/>
                <a:ea typeface="+mj-ea"/>
                <a:cs typeface="+mj-cs"/>
              </a:rPr>
              <a:t>Instrument contrôlable avec une caméra </a:t>
            </a:r>
            <a:endParaRPr lang="en-US" sz="4600" kern="1200">
              <a:solidFill>
                <a:schemeClr val="tx1"/>
              </a:solidFill>
              <a:latin typeface="+mj-lt"/>
              <a:ea typeface="+mj-ea"/>
              <a:cs typeface="+mj-cs"/>
            </a:endParaRPr>
          </a:p>
        </p:txBody>
      </p:sp>
      <p:sp>
        <p:nvSpPr>
          <p:cNvPr id="3" name="Espace réservé du contenu 2">
            <a:extLst>
              <a:ext uri="{FF2B5EF4-FFF2-40B4-BE49-F238E27FC236}">
                <a16:creationId xmlns:a16="http://schemas.microsoft.com/office/drawing/2014/main" id="{493483BA-0656-4211-BA9A-375D2EF8C2A8}"/>
              </a:ext>
            </a:extLst>
          </p:cNvPr>
          <p:cNvSpPr>
            <a:spLocks noGrp="1"/>
          </p:cNvSpPr>
          <p:nvPr>
            <p:ph idx="1"/>
          </p:nvPr>
        </p:nvSpPr>
        <p:spPr>
          <a:xfrm>
            <a:off x="990600" y="1419083"/>
            <a:ext cx="10210800" cy="528429"/>
          </a:xfrm>
        </p:spPr>
        <p:txBody>
          <a:bodyPr vert="horz" lIns="91440" tIns="45720" rIns="91440" bIns="45720" rtlCol="0">
            <a:normAutofit/>
          </a:bodyPr>
          <a:lstStyle/>
          <a:p>
            <a:pPr marL="0" indent="0" algn="ctr">
              <a:buNone/>
            </a:pPr>
            <a:r>
              <a:rPr lang="en-US" sz="2000" kern="1200" dirty="0">
                <a:solidFill>
                  <a:schemeClr val="tx1"/>
                </a:solidFill>
                <a:latin typeface="+mn-lt"/>
                <a:ea typeface="+mn-ea"/>
                <a:cs typeface="+mn-cs"/>
              </a:rPr>
              <a:t>On </a:t>
            </a:r>
            <a:r>
              <a:rPr lang="en-US" sz="2000" kern="1200" dirty="0" err="1">
                <a:solidFill>
                  <a:schemeClr val="tx1"/>
                </a:solidFill>
                <a:latin typeface="+mn-lt"/>
                <a:ea typeface="+mn-ea"/>
                <a:cs typeface="+mn-cs"/>
              </a:rPr>
              <a:t>décide</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donc</a:t>
            </a:r>
            <a:r>
              <a:rPr lang="en-US" sz="2000" kern="1200" dirty="0">
                <a:solidFill>
                  <a:schemeClr val="tx1"/>
                </a:solidFill>
                <a:latin typeface="+mn-lt"/>
                <a:ea typeface="+mn-ea"/>
                <a:cs typeface="+mn-cs"/>
              </a:rPr>
              <a:t> de </a:t>
            </a:r>
            <a:r>
              <a:rPr lang="en-US" sz="2000" kern="1200" dirty="0" err="1">
                <a:solidFill>
                  <a:schemeClr val="tx1"/>
                </a:solidFill>
                <a:latin typeface="+mn-lt"/>
                <a:ea typeface="+mn-ea"/>
                <a:cs typeface="+mn-cs"/>
              </a:rPr>
              <a:t>reprendre</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cette</a:t>
            </a:r>
            <a:r>
              <a:rPr lang="en-US" sz="2000" kern="1200" dirty="0">
                <a:solidFill>
                  <a:schemeClr val="tx1"/>
                </a:solidFill>
                <a:latin typeface="+mn-lt"/>
                <a:ea typeface="+mn-ea"/>
                <a:cs typeface="+mn-cs"/>
              </a:rPr>
              <a:t> idée </a:t>
            </a:r>
            <a:r>
              <a:rPr lang="en-US" sz="2000" kern="1200" dirty="0" err="1">
                <a:solidFill>
                  <a:schemeClr val="tx1"/>
                </a:solidFill>
                <a:latin typeface="+mn-lt"/>
                <a:ea typeface="+mn-ea"/>
                <a:cs typeface="+mn-cs"/>
              </a:rPr>
              <a:t>en</a:t>
            </a:r>
            <a:r>
              <a:rPr lang="en-US" sz="2000" kern="1200" dirty="0">
                <a:solidFill>
                  <a:schemeClr val="tx1"/>
                </a:solidFill>
                <a:latin typeface="+mn-lt"/>
                <a:ea typeface="+mn-ea"/>
                <a:cs typeface="+mn-cs"/>
              </a:rPr>
              <a:t> la </a:t>
            </a:r>
            <a:r>
              <a:rPr lang="en-US" sz="2000" kern="1200" dirty="0" err="1">
                <a:solidFill>
                  <a:schemeClr val="tx1"/>
                </a:solidFill>
                <a:latin typeface="+mn-lt"/>
                <a:ea typeface="+mn-ea"/>
                <a:cs typeface="+mn-cs"/>
              </a:rPr>
              <a:t>développant</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en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contrôlant</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mes</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synthétiseurs</a:t>
            </a:r>
            <a:r>
              <a:rPr lang="en-US" sz="2000" kern="1200" dirty="0">
                <a:solidFill>
                  <a:schemeClr val="tx1"/>
                </a:solidFill>
                <a:latin typeface="+mn-lt"/>
                <a:ea typeface="+mn-ea"/>
                <a:cs typeface="+mn-cs"/>
              </a:rPr>
              <a:t> </a:t>
            </a:r>
          </a:p>
        </p:txBody>
      </p:sp>
      <p:sp>
        <p:nvSpPr>
          <p:cNvPr id="136" name="Rectangle 135">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a:extLst>
              <a:ext uri="{FF2B5EF4-FFF2-40B4-BE49-F238E27FC236}">
                <a16:creationId xmlns:a16="http://schemas.microsoft.com/office/drawing/2014/main" id="{60E6BDB0-8937-4EA3-ADAE-09B83CE88E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33" r="-3" b="-3"/>
          <a:stretch/>
        </p:blipFill>
        <p:spPr bwMode="auto">
          <a:xfrm>
            <a:off x="641604" y="2745272"/>
            <a:ext cx="5276732" cy="32918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CD0D62F-680B-4EB6-8975-446901A22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36" r="-1" b="-1"/>
          <a:stretch/>
        </p:blipFill>
        <p:spPr bwMode="auto">
          <a:xfrm>
            <a:off x="6273664" y="2745272"/>
            <a:ext cx="5276732"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15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a:xfrm>
            <a:off x="4833366" y="543070"/>
            <a:ext cx="6870954" cy="1675626"/>
          </a:xfrm>
        </p:spPr>
        <p:txBody>
          <a:bodyPr vert="horz" lIns="91440" tIns="45720" rIns="91440" bIns="45720" rtlCol="0" anchor="ctr">
            <a:normAutofit/>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fr-FR" sz="4000" b="0" i="0" u="none" strike="noStrike" cap="none" normalizeH="0" baseline="0" dirty="0">
                <a:ln>
                  <a:noFill/>
                </a:ln>
                <a:effectLst/>
              </a:rPr>
              <a:t>Matériel </a:t>
            </a:r>
          </a:p>
        </p:txBody>
      </p:sp>
      <p:pic>
        <p:nvPicPr>
          <p:cNvPr id="2052" name="Picture 4">
            <a:extLst>
              <a:ext uri="{FF2B5EF4-FFF2-40B4-BE49-F238E27FC236}">
                <a16:creationId xmlns:a16="http://schemas.microsoft.com/office/drawing/2014/main" id="{9E04B782-8ACD-4B4E-B3D6-553CB800D8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19" r="3" b="15589"/>
          <a:stretch/>
        </p:blipFill>
        <p:spPr bwMode="auto">
          <a:xfrm>
            <a:off x="20" y="1"/>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E4923EE-55A2-453D-91F7-CC8093A972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5264"/>
          <a:stretch/>
        </p:blipFill>
        <p:spPr bwMode="auto">
          <a:xfrm>
            <a:off x="20" y="234232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FE7792EC-8FCC-4191-BB0F-E8736CFC52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951" r="3" b="3"/>
          <a:stretch/>
        </p:blipFill>
        <p:spPr bwMode="auto">
          <a:xfrm>
            <a:off x="20" y="4693680"/>
            <a:ext cx="4187091" cy="21643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853E3378-C757-4899-994A-23D5431F4BD8}"/>
              </a:ext>
            </a:extLst>
          </p:cNvPr>
          <p:cNvSpPr>
            <a:spLocks noChangeArrowheads="1"/>
          </p:cNvSpPr>
          <p:nvPr/>
        </p:nvSpPr>
        <p:spPr bwMode="auto">
          <a:xfrm>
            <a:off x="4833366" y="2399720"/>
            <a:ext cx="6870954" cy="37365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defTabSz="914400" fontAlgn="base">
              <a:lnSpc>
                <a:spcPct val="90000"/>
              </a:lnSpc>
              <a:spcBef>
                <a:spcPct val="0"/>
              </a:spcBef>
              <a:spcAft>
                <a:spcPts val="600"/>
              </a:spcAft>
              <a:buClrTx/>
              <a:buSzTx/>
              <a:tabLst/>
            </a:pPr>
            <a:endParaRPr kumimoji="0" lang="en-US" altLang="fr-FR" sz="2000" b="0" i="0" u="none" strike="noStrike" cap="none" normalizeH="0" baseline="0" dirty="0">
              <a:ln>
                <a:noFill/>
              </a:ln>
              <a:effectLst/>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fr-FR" sz="2000" b="0" i="0" u="none" strike="noStrike" cap="none" normalizeH="0" baseline="0" dirty="0" err="1">
                <a:ln>
                  <a:noFill/>
                </a:ln>
                <a:effectLst/>
              </a:rPr>
              <a:t>Korg</a:t>
            </a:r>
            <a:r>
              <a:rPr kumimoji="0" lang="en-US" altLang="fr-FR" sz="2000" b="0" i="0" u="none" strike="noStrike" cap="none" normalizeH="0" baseline="0" dirty="0">
                <a:ln>
                  <a:noFill/>
                </a:ln>
                <a:effectLst/>
              </a:rPr>
              <a:t> EMX</a:t>
            </a:r>
            <a:endParaRPr lang="en-US" altLang="fr-FR" sz="2000" dirty="0"/>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fr-FR" sz="2000" b="0" i="0" u="none" strike="noStrike" cap="none" normalizeH="0" baseline="0" dirty="0" err="1">
                <a:ln>
                  <a:noFill/>
                </a:ln>
                <a:effectLst/>
              </a:rPr>
              <a:t>Korg</a:t>
            </a:r>
            <a:r>
              <a:rPr kumimoji="0" lang="en-US" altLang="fr-FR" sz="2000" b="0" i="0" u="none" strike="noStrike" cap="none" normalizeH="0" baseline="0" dirty="0">
                <a:ln>
                  <a:noFill/>
                </a:ln>
                <a:effectLst/>
              </a:rPr>
              <a:t> </a:t>
            </a:r>
            <a:r>
              <a:rPr kumimoji="0" lang="en-US" altLang="fr-FR" sz="2000" b="0" i="0" u="none" strike="noStrike" cap="none" normalizeH="0" baseline="0" dirty="0" err="1">
                <a:ln>
                  <a:noFill/>
                </a:ln>
                <a:effectLst/>
              </a:rPr>
              <a:t>Minilogue</a:t>
            </a:r>
            <a:r>
              <a:rPr kumimoji="0" lang="en-US" altLang="fr-FR" sz="2000" b="0" i="0" u="none" strike="noStrike" cap="none" normalizeH="0" baseline="0" dirty="0">
                <a:ln>
                  <a:noFill/>
                </a:ln>
                <a:effectLst/>
              </a:rPr>
              <a:t> XD</a:t>
            </a:r>
            <a:endParaRPr lang="en-US" altLang="fr-FR" sz="2000" dirty="0"/>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fr-FR" sz="2000" b="0" i="0" u="none" strike="noStrike" cap="none" normalizeH="0" baseline="0" dirty="0">
                <a:ln>
                  <a:noFill/>
                </a:ln>
                <a:effectLst/>
              </a:rPr>
              <a:t>Behringer TD-3                    </a:t>
            </a:r>
          </a:p>
        </p:txBody>
      </p:sp>
    </p:spTree>
    <p:extLst>
      <p:ext uri="{BB962C8B-B14F-4D97-AF65-F5344CB8AC3E}">
        <p14:creationId xmlns:p14="http://schemas.microsoft.com/office/powerpoint/2010/main" val="242347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Mardi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Après-midi</a:t>
            </a:r>
          </a:p>
          <a:p>
            <a:endParaRPr lang="fr-FR">
              <a:solidFill>
                <a:schemeClr val="tx2"/>
              </a:solidFill>
            </a:endParaRP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2102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a:xfrm>
            <a:off x="4833366" y="543070"/>
            <a:ext cx="6870954" cy="1675626"/>
          </a:xfrm>
        </p:spPr>
        <p:txBody>
          <a:bodyPr>
            <a:normAutofit/>
          </a:bodyPr>
          <a:lstStyle/>
          <a:p>
            <a:r>
              <a:rPr lang="fr-FR" sz="4000" dirty="0"/>
              <a:t>Le MIDI</a:t>
            </a:r>
          </a:p>
        </p:txBody>
      </p:sp>
      <p:pic>
        <p:nvPicPr>
          <p:cNvPr id="3074" name="Picture 2">
            <a:extLst>
              <a:ext uri="{FF2B5EF4-FFF2-40B4-BE49-F238E27FC236}">
                <a16:creationId xmlns:a16="http://schemas.microsoft.com/office/drawing/2014/main" id="{488E5A43-5582-4853-A135-521CA73BA7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08" r="-2" b="15633"/>
          <a:stretch/>
        </p:blipFill>
        <p:spPr bwMode="auto">
          <a:xfrm>
            <a:off x="20" y="1"/>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313535A0-A4DE-445C-84BF-EEA173CCF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4428"/>
          <a:stretch/>
        </p:blipFill>
        <p:spPr bwMode="auto">
          <a:xfrm>
            <a:off x="20" y="234232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C66832E-FF3D-4AC7-8587-B5C370CC65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62" r="-2" b="-2"/>
          <a:stretch/>
        </p:blipFill>
        <p:spPr bwMode="auto">
          <a:xfrm>
            <a:off x="20" y="4693680"/>
            <a:ext cx="4187091" cy="216432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493483BA-0656-4211-BA9A-375D2EF8C2A8}"/>
              </a:ext>
            </a:extLst>
          </p:cNvPr>
          <p:cNvSpPr>
            <a:spLocks noGrp="1"/>
          </p:cNvSpPr>
          <p:nvPr>
            <p:ph idx="1"/>
          </p:nvPr>
        </p:nvSpPr>
        <p:spPr>
          <a:xfrm>
            <a:off x="4833366" y="2399720"/>
            <a:ext cx="6870954" cy="3736507"/>
          </a:xfrm>
        </p:spPr>
        <p:txBody>
          <a:bodyPr>
            <a:normAutofit/>
          </a:bodyPr>
          <a:lstStyle/>
          <a:p>
            <a:r>
              <a:rPr lang="fr-FR" sz="2000" b="0" i="0" u="none" strike="noStrike" dirty="0">
                <a:effectLst/>
                <a:latin typeface="Arial" panose="020B0604020202020204" pitchFamily="34" charset="0"/>
              </a:rPr>
              <a:t>Musical Instrument Digital Interface</a:t>
            </a:r>
            <a:endParaRPr lang="fr-FR" sz="2000" dirty="0">
              <a:effectLst/>
            </a:endParaRPr>
          </a:p>
        </p:txBody>
      </p:sp>
    </p:spTree>
    <p:extLst>
      <p:ext uri="{BB962C8B-B14F-4D97-AF65-F5344CB8AC3E}">
        <p14:creationId xmlns:p14="http://schemas.microsoft.com/office/powerpoint/2010/main" val="427451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Mercredi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Matin</a:t>
            </a: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5980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kern="1200">
                <a:solidFill>
                  <a:schemeClr val="tx1"/>
                </a:solidFill>
                <a:latin typeface="+mj-lt"/>
                <a:ea typeface="+mj-ea"/>
                <a:cs typeface="+mj-cs"/>
              </a:rPr>
              <a:t>The MidiBus</a:t>
            </a:r>
          </a:p>
        </p:txBody>
      </p:sp>
      <p:sp>
        <p:nvSpPr>
          <p:cNvPr id="3" name="Espace réservé du contenu 2">
            <a:extLst>
              <a:ext uri="{FF2B5EF4-FFF2-40B4-BE49-F238E27FC236}">
                <a16:creationId xmlns:a16="http://schemas.microsoft.com/office/drawing/2014/main" id="{493483BA-0656-4211-BA9A-375D2EF8C2A8}"/>
              </a:ext>
            </a:extLst>
          </p:cNvPr>
          <p:cNvSpPr>
            <a:spLocks noGrp="1"/>
          </p:cNvSpPr>
          <p:nvPr>
            <p:ph idx="1"/>
          </p:nvPr>
        </p:nvSpPr>
        <p:spPr>
          <a:xfrm>
            <a:off x="990600" y="1419083"/>
            <a:ext cx="10210800" cy="528429"/>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Plug-in processing </a:t>
            </a:r>
          </a:p>
        </p:txBody>
      </p:sp>
      <p:sp>
        <p:nvSpPr>
          <p:cNvPr id="75" name="Rectangle 74">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a:extLst>
              <a:ext uri="{FF2B5EF4-FFF2-40B4-BE49-F238E27FC236}">
                <a16:creationId xmlns:a16="http://schemas.microsoft.com/office/drawing/2014/main" id="{2FF90EB6-03A1-4F86-AF14-2F0510283B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96" r="-1" b="2934"/>
          <a:stretch/>
        </p:blipFill>
        <p:spPr bwMode="auto">
          <a:xfrm>
            <a:off x="641604" y="2745272"/>
            <a:ext cx="5276732" cy="329184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32C315B4-9D0A-44B8-80B9-41567F659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478"/>
          <a:stretch/>
        </p:blipFill>
        <p:spPr bwMode="auto">
          <a:xfrm>
            <a:off x="6273664" y="2745272"/>
            <a:ext cx="5276732"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619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Mercredi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Après-midi</a:t>
            </a:r>
          </a:p>
          <a:p>
            <a:endParaRPr lang="fr-FR">
              <a:solidFill>
                <a:schemeClr val="tx2"/>
              </a:solidFill>
            </a:endParaRP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592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9">
            <a:extLst>
              <a:ext uri="{FF2B5EF4-FFF2-40B4-BE49-F238E27FC236}">
                <a16:creationId xmlns:a16="http://schemas.microsoft.com/office/drawing/2014/main" id="{33E5684F-9524-414B-ADBE-BAE7E0D73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a:xfrm>
            <a:off x="838200" y="557190"/>
            <a:ext cx="3999971" cy="1686349"/>
          </a:xfrm>
        </p:spPr>
        <p:txBody>
          <a:bodyPr>
            <a:normAutofit/>
          </a:bodyPr>
          <a:lstStyle/>
          <a:p>
            <a:r>
              <a:rPr lang="fr-FR" sz="4000" dirty="0"/>
              <a:t>Réalisation du code : </a:t>
            </a:r>
          </a:p>
        </p:txBody>
      </p:sp>
      <p:sp>
        <p:nvSpPr>
          <p:cNvPr id="3" name="Espace réservé du contenu 2">
            <a:extLst>
              <a:ext uri="{FF2B5EF4-FFF2-40B4-BE49-F238E27FC236}">
                <a16:creationId xmlns:a16="http://schemas.microsoft.com/office/drawing/2014/main" id="{493483BA-0656-4211-BA9A-375D2EF8C2A8}"/>
              </a:ext>
            </a:extLst>
          </p:cNvPr>
          <p:cNvSpPr>
            <a:spLocks noGrp="1"/>
          </p:cNvSpPr>
          <p:nvPr>
            <p:ph idx="1"/>
          </p:nvPr>
        </p:nvSpPr>
        <p:spPr>
          <a:xfrm>
            <a:off x="838200" y="2415254"/>
            <a:ext cx="3071920" cy="3707050"/>
          </a:xfrm>
        </p:spPr>
        <p:txBody>
          <a:bodyPr>
            <a:normAutofit/>
          </a:bodyPr>
          <a:lstStyle/>
          <a:p>
            <a:pPr marL="0" indent="0">
              <a:buNone/>
            </a:pPr>
            <a:r>
              <a:rPr lang="fr-FR" sz="2000" dirty="0"/>
              <a:t>Pour la réalisation du code j’ai récupérer le code d’un tutoriel </a:t>
            </a:r>
            <a:r>
              <a:rPr lang="fr-FR" sz="2000" dirty="0" err="1"/>
              <a:t>youtube</a:t>
            </a:r>
            <a:r>
              <a:rPr lang="fr-FR" sz="2000" dirty="0"/>
              <a:t> que j’ai ensuite adapter. </a:t>
            </a:r>
          </a:p>
          <a:p>
            <a:pPr marL="0" indent="0">
              <a:buNone/>
            </a:pPr>
            <a:endParaRPr lang="fr-FR" sz="2000" dirty="0"/>
          </a:p>
          <a:p>
            <a:pPr marL="0" indent="0">
              <a:buNone/>
            </a:pPr>
            <a:r>
              <a:rPr lang="fr-FR" sz="2000" dirty="0"/>
              <a:t>Tutoriel </a:t>
            </a:r>
            <a:r>
              <a:rPr lang="fr-FR" sz="2000" dirty="0" err="1"/>
              <a:t>youtube</a:t>
            </a:r>
            <a:r>
              <a:rPr lang="fr-FR" sz="2000" dirty="0"/>
              <a:t> :</a:t>
            </a:r>
          </a:p>
          <a:p>
            <a:pPr marL="0" indent="0">
              <a:buNone/>
            </a:pPr>
            <a:r>
              <a:rPr lang="en-US" sz="1400" b="1" dirty="0"/>
              <a:t>Live Music Visualization in Processing</a:t>
            </a:r>
            <a:r>
              <a:rPr lang="fr-FR" sz="2000" dirty="0"/>
              <a:t> </a:t>
            </a:r>
            <a:r>
              <a:rPr lang="fr-FR" sz="2000" dirty="0">
                <a:hlinkClick r:id="rId2"/>
              </a:rPr>
              <a:t>https://www.youtube.com/watch?v=3_tjd4CjIH8&amp;ab_channel=ThomasCastleman</a:t>
            </a:r>
            <a:endParaRPr lang="fr-FR" sz="2000" dirty="0"/>
          </a:p>
          <a:p>
            <a:pPr marL="0" indent="0">
              <a:buNone/>
            </a:pPr>
            <a:endParaRPr lang="fr-FR" sz="2000" dirty="0"/>
          </a:p>
        </p:txBody>
      </p:sp>
      <p:pic>
        <p:nvPicPr>
          <p:cNvPr id="5" name="Image 4">
            <a:extLst>
              <a:ext uri="{FF2B5EF4-FFF2-40B4-BE49-F238E27FC236}">
                <a16:creationId xmlns:a16="http://schemas.microsoft.com/office/drawing/2014/main" id="{705BB415-3664-439C-BD65-BFC92155BFB5}"/>
              </a:ext>
            </a:extLst>
          </p:cNvPr>
          <p:cNvPicPr>
            <a:picLocks noChangeAspect="1"/>
          </p:cNvPicPr>
          <p:nvPr/>
        </p:nvPicPr>
        <p:blipFill>
          <a:blip r:embed="rId3"/>
          <a:stretch>
            <a:fillRect/>
          </a:stretch>
        </p:blipFill>
        <p:spPr>
          <a:xfrm>
            <a:off x="3962401" y="375308"/>
            <a:ext cx="1699064" cy="3146416"/>
          </a:xfrm>
          <a:prstGeom prst="rect">
            <a:avLst/>
          </a:prstGeom>
        </p:spPr>
      </p:pic>
      <p:pic>
        <p:nvPicPr>
          <p:cNvPr id="11" name="Image 10">
            <a:extLst>
              <a:ext uri="{FF2B5EF4-FFF2-40B4-BE49-F238E27FC236}">
                <a16:creationId xmlns:a16="http://schemas.microsoft.com/office/drawing/2014/main" id="{D2273F85-0F7C-4007-9D99-A48D55669267}"/>
              </a:ext>
            </a:extLst>
          </p:cNvPr>
          <p:cNvPicPr>
            <a:picLocks noChangeAspect="1"/>
          </p:cNvPicPr>
          <p:nvPr/>
        </p:nvPicPr>
        <p:blipFill>
          <a:blip r:embed="rId4"/>
          <a:stretch>
            <a:fillRect/>
          </a:stretch>
        </p:blipFill>
        <p:spPr>
          <a:xfrm>
            <a:off x="5713745" y="389623"/>
            <a:ext cx="2967666" cy="3132101"/>
          </a:xfrm>
          <a:prstGeom prst="rect">
            <a:avLst/>
          </a:prstGeom>
        </p:spPr>
      </p:pic>
      <p:pic>
        <p:nvPicPr>
          <p:cNvPr id="15" name="Image 14">
            <a:extLst>
              <a:ext uri="{FF2B5EF4-FFF2-40B4-BE49-F238E27FC236}">
                <a16:creationId xmlns:a16="http://schemas.microsoft.com/office/drawing/2014/main" id="{4E0C691E-9387-42E8-AE27-28F4351F9DA6}"/>
              </a:ext>
            </a:extLst>
          </p:cNvPr>
          <p:cNvPicPr>
            <a:picLocks noChangeAspect="1"/>
          </p:cNvPicPr>
          <p:nvPr/>
        </p:nvPicPr>
        <p:blipFill>
          <a:blip r:embed="rId5"/>
          <a:stretch>
            <a:fillRect/>
          </a:stretch>
        </p:blipFill>
        <p:spPr>
          <a:xfrm>
            <a:off x="8733692" y="389623"/>
            <a:ext cx="3404459" cy="3132101"/>
          </a:xfrm>
          <a:prstGeom prst="rect">
            <a:avLst/>
          </a:prstGeom>
        </p:spPr>
      </p:pic>
      <p:pic>
        <p:nvPicPr>
          <p:cNvPr id="7" name="Image 6">
            <a:extLst>
              <a:ext uri="{FF2B5EF4-FFF2-40B4-BE49-F238E27FC236}">
                <a16:creationId xmlns:a16="http://schemas.microsoft.com/office/drawing/2014/main" id="{6B355ADE-8E7D-4669-9CB2-042D9FB6B24B}"/>
              </a:ext>
            </a:extLst>
          </p:cNvPr>
          <p:cNvPicPr>
            <a:picLocks noChangeAspect="1"/>
          </p:cNvPicPr>
          <p:nvPr/>
        </p:nvPicPr>
        <p:blipFill>
          <a:blip r:embed="rId6"/>
          <a:stretch>
            <a:fillRect/>
          </a:stretch>
        </p:blipFill>
        <p:spPr>
          <a:xfrm>
            <a:off x="3792440" y="3640784"/>
            <a:ext cx="3561391" cy="2653235"/>
          </a:xfrm>
          <a:prstGeom prst="rect">
            <a:avLst/>
          </a:prstGeom>
        </p:spPr>
      </p:pic>
      <p:pic>
        <p:nvPicPr>
          <p:cNvPr id="9" name="Image 8">
            <a:extLst>
              <a:ext uri="{FF2B5EF4-FFF2-40B4-BE49-F238E27FC236}">
                <a16:creationId xmlns:a16="http://schemas.microsoft.com/office/drawing/2014/main" id="{D968874F-2DF6-4ACE-90B7-6095B94EC4BC}"/>
              </a:ext>
            </a:extLst>
          </p:cNvPr>
          <p:cNvPicPr>
            <a:picLocks noChangeAspect="1"/>
          </p:cNvPicPr>
          <p:nvPr/>
        </p:nvPicPr>
        <p:blipFill>
          <a:blip r:embed="rId7"/>
          <a:stretch>
            <a:fillRect/>
          </a:stretch>
        </p:blipFill>
        <p:spPr>
          <a:xfrm>
            <a:off x="7563267" y="4972828"/>
            <a:ext cx="4595449" cy="1321191"/>
          </a:xfrm>
          <a:prstGeom prst="rect">
            <a:avLst/>
          </a:prstGeom>
        </p:spPr>
      </p:pic>
      <p:pic>
        <p:nvPicPr>
          <p:cNvPr id="13" name="Image 12">
            <a:extLst>
              <a:ext uri="{FF2B5EF4-FFF2-40B4-BE49-F238E27FC236}">
                <a16:creationId xmlns:a16="http://schemas.microsoft.com/office/drawing/2014/main" id="{DEB4C143-6619-4672-B1F2-3234E2ACC43A}"/>
              </a:ext>
            </a:extLst>
          </p:cNvPr>
          <p:cNvPicPr>
            <a:picLocks noChangeAspect="1"/>
          </p:cNvPicPr>
          <p:nvPr/>
        </p:nvPicPr>
        <p:blipFill>
          <a:blip r:embed="rId8"/>
          <a:stretch>
            <a:fillRect/>
          </a:stretch>
        </p:blipFill>
        <p:spPr>
          <a:xfrm>
            <a:off x="7550690" y="3665309"/>
            <a:ext cx="4090397" cy="1163934"/>
          </a:xfrm>
          <a:prstGeom prst="rect">
            <a:avLst/>
          </a:prstGeom>
        </p:spPr>
      </p:pic>
    </p:spTree>
    <p:extLst>
      <p:ext uri="{BB962C8B-B14F-4D97-AF65-F5344CB8AC3E}">
        <p14:creationId xmlns:p14="http://schemas.microsoft.com/office/powerpoint/2010/main" val="1098613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8F9582-CF49-4BCF-8B0C-67F4B4DB06B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259FC23-5566-412A-B59E-5E4A1B38ECF4}"/>
              </a:ext>
            </a:extLst>
          </p:cNvPr>
          <p:cNvSpPr>
            <a:spLocks noGrp="1"/>
          </p:cNvSpPr>
          <p:nvPr>
            <p:ph idx="1"/>
          </p:nvPr>
        </p:nvSpPr>
        <p:spPr/>
        <p:txBody>
          <a:bodyPr/>
          <a:lstStyle/>
          <a:p>
            <a:endParaRPr lang="fr-FR"/>
          </a:p>
        </p:txBody>
      </p:sp>
      <p:pic>
        <p:nvPicPr>
          <p:cNvPr id="5122" name="Picture 2">
            <a:extLst>
              <a:ext uri="{FF2B5EF4-FFF2-40B4-BE49-F238E27FC236}">
                <a16:creationId xmlns:a16="http://schemas.microsoft.com/office/drawing/2014/main" id="{14E9CF54-42DB-4E0A-9C9A-C3FEC8F1B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988"/>
            <a:ext cx="12192000" cy="654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72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Jeudi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Matin</a:t>
            </a: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829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Lundi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Matin</a:t>
            </a: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6243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3400" dirty="0" err="1"/>
              <a:t>Possibilité</a:t>
            </a:r>
            <a:r>
              <a:rPr lang="en-US" sz="3400" dirty="0"/>
              <a:t> de modification du </a:t>
            </a:r>
            <a:r>
              <a:rPr lang="en-US" sz="3400" dirty="0" err="1"/>
              <a:t>filtre</a:t>
            </a:r>
            <a:r>
              <a:rPr lang="en-US" sz="3400" dirty="0"/>
              <a:t> grâce au gyroscope du </a:t>
            </a:r>
            <a:r>
              <a:rPr lang="en-US" sz="3400" dirty="0" err="1"/>
              <a:t>téléphone</a:t>
            </a:r>
            <a:endParaRPr lang="en-US" sz="3400" dirty="0"/>
          </a:p>
        </p:txBody>
      </p:sp>
      <p:sp>
        <p:nvSpPr>
          <p:cNvPr id="72" name="Rectangle 7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C264CFC7-8836-4DEB-8A69-1DD2C155CA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84511" y="2742397"/>
            <a:ext cx="3283609" cy="3291840"/>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a:extLst>
              <a:ext uri="{FF2B5EF4-FFF2-40B4-BE49-F238E27FC236}">
                <a16:creationId xmlns:a16="http://schemas.microsoft.com/office/drawing/2014/main" id="{1CEB959F-C7C0-42BC-8A39-A60A6097D3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8516" y="2817518"/>
            <a:ext cx="4974336" cy="31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278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Jeudi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Après-midi</a:t>
            </a:r>
          </a:p>
          <a:p>
            <a:endParaRPr lang="fr-FR">
              <a:solidFill>
                <a:schemeClr val="tx2"/>
              </a:solidFill>
            </a:endParaRP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4170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a:xfrm>
            <a:off x="838199" y="370319"/>
            <a:ext cx="4164401" cy="1851885"/>
          </a:xfrm>
        </p:spPr>
        <p:txBody>
          <a:bodyPr>
            <a:normAutofit fontScale="90000"/>
          </a:bodyPr>
          <a:lstStyle/>
          <a:p>
            <a:r>
              <a:rPr lang="en-US" sz="4000" dirty="0" err="1"/>
              <a:t>Possibilité</a:t>
            </a:r>
            <a:r>
              <a:rPr lang="en-US" sz="4000" dirty="0"/>
              <a:t> de modification du </a:t>
            </a:r>
            <a:r>
              <a:rPr lang="en-US" sz="4000" dirty="0" err="1"/>
              <a:t>filtre</a:t>
            </a:r>
            <a:r>
              <a:rPr lang="en-US" sz="4000" dirty="0"/>
              <a:t> grâce au gyroscope du </a:t>
            </a:r>
            <a:r>
              <a:rPr lang="en-US" sz="4000" dirty="0" err="1"/>
              <a:t>téléphone</a:t>
            </a:r>
            <a:endParaRPr lang="fr-FR" sz="4000" dirty="0"/>
          </a:p>
        </p:txBody>
      </p:sp>
      <p:sp>
        <p:nvSpPr>
          <p:cNvPr id="3" name="Espace réservé du contenu 2">
            <a:extLst>
              <a:ext uri="{FF2B5EF4-FFF2-40B4-BE49-F238E27FC236}">
                <a16:creationId xmlns:a16="http://schemas.microsoft.com/office/drawing/2014/main" id="{493483BA-0656-4211-BA9A-375D2EF8C2A8}"/>
              </a:ext>
            </a:extLst>
          </p:cNvPr>
          <p:cNvSpPr>
            <a:spLocks noGrp="1"/>
          </p:cNvSpPr>
          <p:nvPr>
            <p:ph idx="1"/>
          </p:nvPr>
        </p:nvSpPr>
        <p:spPr>
          <a:xfrm>
            <a:off x="5188941" y="370319"/>
            <a:ext cx="6298971" cy="1851885"/>
          </a:xfrm>
        </p:spPr>
        <p:txBody>
          <a:bodyPr anchor="ctr">
            <a:normAutofit/>
          </a:bodyPr>
          <a:lstStyle/>
          <a:p>
            <a:pPr marL="0" marR="0" lvl="0" indent="0" algn="l" defTabSz="914400" rtl="0" eaLnBrk="0" fontAlgn="base" latinLnBrk="0" hangingPunct="0">
              <a:spcBef>
                <a:spcPct val="0"/>
              </a:spcBef>
              <a:spcAft>
                <a:spcPts val="600"/>
              </a:spcAft>
              <a:buClrTx/>
              <a:buSzTx/>
              <a:buFontTx/>
              <a:buNone/>
              <a:tabLst/>
            </a:pPr>
            <a:endParaRPr kumimoji="0" lang="fr-FR" altLang="fr-FR"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r>
              <a:rPr kumimoji="0" lang="fr-FR" altLang="fr-FR"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Automatisation du filtre en fonction de l’inclinaison du téléphone</a:t>
            </a:r>
            <a:endParaRPr kumimoji="0" lang="fr-FR" altLang="fr-FR" sz="1050" b="0" i="0" u="none" strike="noStrike" cap="none" normalizeH="0" baseline="0" dirty="0">
              <a:ln>
                <a:noFill/>
              </a:ln>
              <a:solidFill>
                <a:schemeClr val="tx1"/>
              </a:solidFill>
              <a:effectLst/>
            </a:endParaRPr>
          </a:p>
          <a:p>
            <a:endParaRPr lang="fr-FR" sz="2000" dirty="0"/>
          </a:p>
        </p:txBody>
      </p:sp>
      <p:pic>
        <p:nvPicPr>
          <p:cNvPr id="7171" name="Picture 3">
            <a:extLst>
              <a:ext uri="{FF2B5EF4-FFF2-40B4-BE49-F238E27FC236}">
                <a16:creationId xmlns:a16="http://schemas.microsoft.com/office/drawing/2014/main" id="{D10D456E-5F9B-498E-8092-99BD5AA05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4" r="18950" b="-3"/>
          <a:stretch/>
        </p:blipFill>
        <p:spPr bwMode="auto">
          <a:xfrm>
            <a:off x="838199" y="2392326"/>
            <a:ext cx="4164414" cy="391720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B5924C71-625A-4A57-905C-AEDE396B0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9" r="-3" b="-3"/>
          <a:stretch/>
        </p:blipFill>
        <p:spPr bwMode="auto">
          <a:xfrm>
            <a:off x="5188940" y="2392326"/>
            <a:ext cx="6298971" cy="391720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5">
            <a:extLst>
              <a:ext uri="{FF2B5EF4-FFF2-40B4-BE49-F238E27FC236}">
                <a16:creationId xmlns:a16="http://schemas.microsoft.com/office/drawing/2014/main" id="{68E3E859-705A-4085-949A-AC6F76DFF0AB}"/>
              </a:ext>
            </a:extLst>
          </p:cNvPr>
          <p:cNvCxnSpPr/>
          <p:nvPr/>
        </p:nvCxnSpPr>
        <p:spPr>
          <a:xfrm flipH="1">
            <a:off x="4109013" y="2928395"/>
            <a:ext cx="4259483" cy="2199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080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Vendredi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Matin</a:t>
            </a: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299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dirty="0" err="1">
                <a:solidFill>
                  <a:schemeClr val="tx2"/>
                </a:solidFill>
                <a:latin typeface="+mj-lt"/>
                <a:ea typeface="+mj-ea"/>
                <a:cs typeface="+mj-cs"/>
              </a:rPr>
              <a:t>Diapo</a:t>
            </a:r>
            <a:r>
              <a:rPr lang="en-US" sz="5200" kern="1200" dirty="0">
                <a:solidFill>
                  <a:schemeClr val="tx2"/>
                </a:solidFill>
                <a:latin typeface="+mj-lt"/>
                <a:ea typeface="+mj-ea"/>
                <a:cs typeface="+mj-cs"/>
              </a:rPr>
              <a:t> et passage a </a:t>
            </a:r>
            <a:r>
              <a:rPr lang="en-US" sz="5200" kern="1200" dirty="0" err="1">
                <a:solidFill>
                  <a:schemeClr val="tx2"/>
                </a:solidFill>
                <a:latin typeface="+mj-lt"/>
                <a:ea typeface="+mj-ea"/>
                <a:cs typeface="+mj-cs"/>
              </a:rPr>
              <a:t>l’orale</a:t>
            </a:r>
            <a:endParaRPr lang="en-US" sz="5200" kern="1200" dirty="0">
              <a:solidFill>
                <a:schemeClr val="tx2"/>
              </a:solidFill>
              <a:latin typeface="+mj-lt"/>
              <a:ea typeface="+mj-ea"/>
              <a:cs typeface="+mj-cs"/>
            </a:endParaRP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5267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Vendredi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Après-midi</a:t>
            </a: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2173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p:txBody>
          <a:bodyPr/>
          <a:lstStyle/>
          <a:p>
            <a:r>
              <a:rPr lang="fr-FR" dirty="0"/>
              <a:t>Recherches</a:t>
            </a:r>
          </a:p>
        </p:txBody>
      </p:sp>
      <p:sp>
        <p:nvSpPr>
          <p:cNvPr id="3" name="Espace réservé du contenu 2">
            <a:extLst>
              <a:ext uri="{FF2B5EF4-FFF2-40B4-BE49-F238E27FC236}">
                <a16:creationId xmlns:a16="http://schemas.microsoft.com/office/drawing/2014/main" id="{493483BA-0656-4211-BA9A-375D2EF8C2A8}"/>
              </a:ext>
            </a:extLst>
          </p:cNvPr>
          <p:cNvSpPr>
            <a:spLocks noGrp="1"/>
          </p:cNvSpPr>
          <p:nvPr>
            <p:ph idx="1"/>
          </p:nvPr>
        </p:nvSpPr>
        <p:spPr>
          <a:xfrm>
            <a:off x="838200" y="1825625"/>
            <a:ext cx="5257800" cy="4351338"/>
          </a:xfrm>
        </p:spPr>
        <p:txBody>
          <a:bodyPr/>
          <a:lstStyle/>
          <a:p>
            <a:r>
              <a:rPr lang="fr-FR"/>
              <a:t>Prise de connaissance du sujet </a:t>
            </a:r>
          </a:p>
          <a:p>
            <a:r>
              <a:rPr lang="fr-FR"/>
              <a:t>Découverte des inspirations (du brief) </a:t>
            </a:r>
          </a:p>
          <a:p>
            <a:r>
              <a:rPr lang="fr-FR"/>
              <a:t>Les travaux qui m’ont le plus intéressés sont les codes génératif et les mapping interactif pour leurs rendus graphique que je trouve très immersif et captivant.</a:t>
            </a:r>
            <a:endParaRPr lang="fr-FR" dirty="0"/>
          </a:p>
        </p:txBody>
      </p:sp>
      <p:pic>
        <p:nvPicPr>
          <p:cNvPr id="5" name="Image 4">
            <a:extLst>
              <a:ext uri="{FF2B5EF4-FFF2-40B4-BE49-F238E27FC236}">
                <a16:creationId xmlns:a16="http://schemas.microsoft.com/office/drawing/2014/main" id="{92AAEECC-6422-43AD-B4F0-D3B54F60E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132" y="1198267"/>
            <a:ext cx="3024366" cy="2060350"/>
          </a:xfrm>
          <a:prstGeom prst="rect">
            <a:avLst/>
          </a:prstGeom>
        </p:spPr>
      </p:pic>
      <p:pic>
        <p:nvPicPr>
          <p:cNvPr id="7" name="Image 6">
            <a:extLst>
              <a:ext uri="{FF2B5EF4-FFF2-40B4-BE49-F238E27FC236}">
                <a16:creationId xmlns:a16="http://schemas.microsoft.com/office/drawing/2014/main" id="{92666E5F-E413-4BEC-8CCD-3142C87B1372}"/>
              </a:ext>
            </a:extLst>
          </p:cNvPr>
          <p:cNvPicPr>
            <a:picLocks noChangeAspect="1"/>
          </p:cNvPicPr>
          <p:nvPr/>
        </p:nvPicPr>
        <p:blipFill rotWithShape="1">
          <a:blip r:embed="rId3"/>
          <a:srcRect r="503"/>
          <a:stretch/>
        </p:blipFill>
        <p:spPr>
          <a:xfrm>
            <a:off x="6363783" y="3258617"/>
            <a:ext cx="5084715" cy="2918346"/>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DF00C4DE-A6EF-4822-A68E-E87A3AD67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783" y="1198268"/>
            <a:ext cx="2060349" cy="2060349"/>
          </a:xfrm>
          <a:prstGeom prst="rect">
            <a:avLst/>
          </a:prstGeom>
        </p:spPr>
      </p:pic>
    </p:spTree>
    <p:extLst>
      <p:ext uri="{BB962C8B-B14F-4D97-AF65-F5344CB8AC3E}">
        <p14:creationId xmlns:p14="http://schemas.microsoft.com/office/powerpoint/2010/main" val="1304235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p:txBody>
          <a:bodyPr/>
          <a:lstStyle/>
          <a:p>
            <a:r>
              <a:rPr lang="fr-FR" dirty="0"/>
              <a:t>Approfondissement </a:t>
            </a:r>
          </a:p>
        </p:txBody>
      </p:sp>
      <p:sp>
        <p:nvSpPr>
          <p:cNvPr id="3" name="Espace réservé du contenu 2">
            <a:extLst>
              <a:ext uri="{FF2B5EF4-FFF2-40B4-BE49-F238E27FC236}">
                <a16:creationId xmlns:a16="http://schemas.microsoft.com/office/drawing/2014/main" id="{493483BA-0656-4211-BA9A-375D2EF8C2A8}"/>
              </a:ext>
            </a:extLst>
          </p:cNvPr>
          <p:cNvSpPr>
            <a:spLocks noGrp="1"/>
          </p:cNvSpPr>
          <p:nvPr>
            <p:ph idx="1"/>
          </p:nvPr>
        </p:nvSpPr>
        <p:spPr>
          <a:xfrm>
            <a:off x="838200" y="1825625"/>
            <a:ext cx="5257800" cy="4351338"/>
          </a:xfrm>
        </p:spPr>
        <p:txBody>
          <a:bodyPr>
            <a:normAutofit lnSpcReduction="10000"/>
          </a:bodyPr>
          <a:lstStyle/>
          <a:p>
            <a:r>
              <a:rPr lang="fr-FR" dirty="0"/>
              <a:t>J’ai donc décidé d’après mes recherches de travailler sur une installation interactive avec du mapping qui intégrerais du code génératif… ou en tout cas avoir une notion importante de l’aléatoire dans mon travail. </a:t>
            </a:r>
          </a:p>
          <a:p>
            <a:r>
              <a:rPr lang="fr-FR" dirty="0"/>
              <a:t>J’ai donc réfléchis a quelles systèmes peuvent utiliser des projection et du aléatoire pour créé la liste ci-contre --&gt;</a:t>
            </a:r>
          </a:p>
        </p:txBody>
      </p:sp>
      <p:sp>
        <p:nvSpPr>
          <p:cNvPr id="8" name="Espace réservé du contenu 2">
            <a:extLst>
              <a:ext uri="{FF2B5EF4-FFF2-40B4-BE49-F238E27FC236}">
                <a16:creationId xmlns:a16="http://schemas.microsoft.com/office/drawing/2014/main" id="{67E89E50-35B9-4670-9E20-23378FC30FA4}"/>
              </a:ext>
            </a:extLst>
          </p:cNvPr>
          <p:cNvSpPr txBox="1">
            <a:spLocks/>
          </p:cNvSpPr>
          <p:nvPr/>
        </p:nvSpPr>
        <p:spPr>
          <a:xfrm>
            <a:off x="6096000" y="1825624"/>
            <a:ext cx="5257800"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fr-FR" dirty="0"/>
              <a:t>Aléatoire</a:t>
            </a:r>
          </a:p>
          <a:p>
            <a:pPr>
              <a:spcBef>
                <a:spcPts val="0"/>
              </a:spcBef>
            </a:pPr>
            <a:r>
              <a:rPr lang="fr-FR" sz="1600" dirty="0"/>
              <a:t>Les dés </a:t>
            </a:r>
            <a:r>
              <a:rPr lang="fr-FR" sz="1000" dirty="0"/>
              <a:t>(aléatoire car très dur de dosé précisément la force de la main qui les lance et les rebonds exactes de l’objet)</a:t>
            </a:r>
          </a:p>
          <a:p>
            <a:pPr>
              <a:spcBef>
                <a:spcPts val="0"/>
              </a:spcBef>
            </a:pPr>
            <a:r>
              <a:rPr lang="fr-FR" sz="1600" dirty="0"/>
              <a:t>Les chiffres irrationnel </a:t>
            </a:r>
            <a:r>
              <a:rPr lang="fr-FR" sz="1000" dirty="0"/>
              <a:t>(écriture décimale ni finie, ni périodique)</a:t>
            </a:r>
          </a:p>
          <a:p>
            <a:pPr>
              <a:spcBef>
                <a:spcPts val="0"/>
              </a:spcBef>
            </a:pPr>
            <a:r>
              <a:rPr lang="fr-FR" sz="1600" dirty="0"/>
              <a:t>Mélange et tirage a l’aveugle </a:t>
            </a:r>
            <a:r>
              <a:rPr lang="fr-FR" sz="1000" dirty="0"/>
              <a:t>(principe du jeux de carte ou tirage au sort) </a:t>
            </a:r>
          </a:p>
          <a:p>
            <a:pPr>
              <a:spcBef>
                <a:spcPts val="0"/>
              </a:spcBef>
            </a:pPr>
            <a:r>
              <a:rPr lang="fr-FR" sz="1600" dirty="0"/>
              <a:t>Systèmes chaotiques </a:t>
            </a:r>
            <a:r>
              <a:rPr lang="fr-FR" sz="1050" dirty="0"/>
              <a:t>(Système tellement instable que la précision humaine ne permet pas de prévoir sa réaction. Exemple : double pendule)</a:t>
            </a:r>
          </a:p>
          <a:p>
            <a:pPr>
              <a:spcBef>
                <a:spcPts val="0"/>
              </a:spcBef>
            </a:pPr>
            <a:r>
              <a:rPr lang="fr-FR" sz="1600" dirty="0"/>
              <a:t>La mécanique quantique </a:t>
            </a:r>
            <a:r>
              <a:rPr lang="fr-FR" sz="1050" dirty="0"/>
              <a:t>(Système physique encore incompris par l’homme qui semble être aléatoire) </a:t>
            </a:r>
          </a:p>
          <a:p>
            <a:pPr marL="0" indent="0">
              <a:spcBef>
                <a:spcPts val="0"/>
              </a:spcBef>
              <a:buNone/>
            </a:pPr>
            <a:r>
              <a:rPr lang="fr-FR" dirty="0"/>
              <a:t>Projections (mapping) </a:t>
            </a:r>
          </a:p>
          <a:p>
            <a:pPr>
              <a:spcBef>
                <a:spcPts val="0"/>
              </a:spcBef>
            </a:pPr>
            <a:r>
              <a:rPr lang="fr-FR" sz="1600" dirty="0"/>
              <a:t>Cinéma </a:t>
            </a:r>
            <a:r>
              <a:rPr lang="fr-FR" sz="1000" dirty="0"/>
              <a:t>(permet une taille et qualité d’écran très grande avec un faible prix par rapport aux écrans) </a:t>
            </a:r>
          </a:p>
          <a:p>
            <a:pPr>
              <a:spcBef>
                <a:spcPts val="0"/>
              </a:spcBef>
            </a:pPr>
            <a:r>
              <a:rPr lang="fr-FR" sz="1600" dirty="0"/>
              <a:t>Présentations </a:t>
            </a:r>
            <a:r>
              <a:rPr lang="fr-FR" sz="1000" dirty="0"/>
              <a:t>(diaporamas / tableaux géants) </a:t>
            </a:r>
          </a:p>
          <a:p>
            <a:pPr>
              <a:spcBef>
                <a:spcPts val="0"/>
              </a:spcBef>
            </a:pPr>
            <a:r>
              <a:rPr lang="fr-FR" sz="1600" dirty="0"/>
              <a:t>Evènement musicaux </a:t>
            </a:r>
            <a:r>
              <a:rPr lang="fr-FR" sz="1000" dirty="0"/>
              <a:t>(permet des décors relativement simple a mettre en place et a animer) </a:t>
            </a:r>
            <a:endParaRPr lang="fr-FR" sz="1600" dirty="0"/>
          </a:p>
          <a:p>
            <a:pPr>
              <a:spcBef>
                <a:spcPts val="0"/>
              </a:spcBef>
            </a:pPr>
            <a:r>
              <a:rPr lang="fr-FR" sz="1600" dirty="0"/>
              <a:t>Installations immersives </a:t>
            </a:r>
            <a:r>
              <a:rPr lang="fr-FR" sz="1000" dirty="0"/>
              <a:t>(support diffèrent et possibilité de jouer avec les rayons lumineux avant qu’ils arrivent sur l’écran. En faisant passer quelque chose devant par exemple)</a:t>
            </a:r>
          </a:p>
          <a:p>
            <a:pPr>
              <a:spcBef>
                <a:spcPts val="0"/>
              </a:spcBef>
            </a:pPr>
            <a:r>
              <a:rPr lang="fr-FR" sz="1600" dirty="0"/>
              <a:t>Éclairage de bâtiments </a:t>
            </a:r>
            <a:r>
              <a:rPr lang="fr-FR" sz="1000" dirty="0"/>
              <a:t>(précision et animation de l’éclairage et / ou projection de publicités) </a:t>
            </a:r>
          </a:p>
          <a:p>
            <a:pPr>
              <a:spcBef>
                <a:spcPts val="0"/>
              </a:spcBef>
            </a:pPr>
            <a:endParaRPr lang="fr-FR" dirty="0"/>
          </a:p>
        </p:txBody>
      </p:sp>
    </p:spTree>
    <p:extLst>
      <p:ext uri="{BB962C8B-B14F-4D97-AF65-F5344CB8AC3E}">
        <p14:creationId xmlns:p14="http://schemas.microsoft.com/office/powerpoint/2010/main" val="142816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2BC184-5017-49CD-89AF-46D221D6EBA9}"/>
              </a:ext>
            </a:extLst>
          </p:cNvPr>
          <p:cNvSpPr>
            <a:spLocks noGrp="1"/>
          </p:cNvSpPr>
          <p:nvPr>
            <p:ph type="title"/>
          </p:nvPr>
        </p:nvSpPr>
        <p:spPr>
          <a:xfrm>
            <a:off x="648928" y="338328"/>
            <a:ext cx="3685032" cy="1608328"/>
          </a:xfrm>
        </p:spPr>
        <p:txBody>
          <a:bodyPr>
            <a:normAutofit/>
          </a:bodyPr>
          <a:lstStyle/>
          <a:p>
            <a:r>
              <a:rPr lang="fr-FR" sz="3600"/>
              <a:t>Brainstorming</a:t>
            </a:r>
          </a:p>
        </p:txBody>
      </p:sp>
      <p:sp>
        <p:nvSpPr>
          <p:cNvPr id="3" name="Espace réservé du contenu 2">
            <a:extLst>
              <a:ext uri="{FF2B5EF4-FFF2-40B4-BE49-F238E27FC236}">
                <a16:creationId xmlns:a16="http://schemas.microsoft.com/office/drawing/2014/main" id="{493483BA-0656-4211-BA9A-375D2EF8C2A8}"/>
              </a:ext>
            </a:extLst>
          </p:cNvPr>
          <p:cNvSpPr>
            <a:spLocks noGrp="1"/>
          </p:cNvSpPr>
          <p:nvPr>
            <p:ph idx="1"/>
          </p:nvPr>
        </p:nvSpPr>
        <p:spPr>
          <a:xfrm>
            <a:off x="4867445" y="1514544"/>
            <a:ext cx="6675627" cy="1605083"/>
          </a:xfrm>
        </p:spPr>
        <p:txBody>
          <a:bodyPr anchor="ctr">
            <a:normAutofit/>
          </a:bodyPr>
          <a:lstStyle/>
          <a:p>
            <a:r>
              <a:rPr lang="fr-FR" sz="2000" dirty="0"/>
              <a:t>Après ces recherches je me suis rendu compte que plusieurs aspects ressortait souvent j’ai donc fait des </a:t>
            </a:r>
            <a:r>
              <a:rPr lang="fr-FR" sz="2000" dirty="0" err="1"/>
              <a:t>minde</a:t>
            </a:r>
            <a:r>
              <a:rPr lang="fr-FR" sz="2000" dirty="0"/>
              <a:t> </a:t>
            </a:r>
            <a:r>
              <a:rPr lang="fr-FR" sz="2000" dirty="0" err="1"/>
              <a:t>maps</a:t>
            </a:r>
            <a:r>
              <a:rPr lang="fr-FR" sz="2000" dirty="0"/>
              <a:t> pour organiser mes idées et voir ce qui en ressort : </a:t>
            </a:r>
          </a:p>
          <a:p>
            <a:endParaRPr lang="fr-FR" sz="2000" dirty="0"/>
          </a:p>
          <a:p>
            <a:endParaRPr lang="fr-FR" sz="2000" dirty="0"/>
          </a:p>
          <a:p>
            <a:endParaRPr lang="fr-FR" sz="2000" dirty="0"/>
          </a:p>
          <a:p>
            <a:endParaRPr lang="fr-FR" sz="2000" dirty="0"/>
          </a:p>
          <a:p>
            <a:endParaRPr lang="fr-FR" sz="2000" dirty="0"/>
          </a:p>
          <a:p>
            <a:endParaRPr lang="fr-FR" sz="2000" dirty="0"/>
          </a:p>
        </p:txBody>
      </p:sp>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EDCD3734-4337-4E96-A5DB-2270A113D3DB}"/>
              </a:ext>
            </a:extLst>
          </p:cNvPr>
          <p:cNvPicPr>
            <a:picLocks noChangeAspect="1"/>
          </p:cNvPicPr>
          <p:nvPr/>
        </p:nvPicPr>
        <p:blipFill>
          <a:blip r:embed="rId2"/>
          <a:stretch>
            <a:fillRect/>
          </a:stretch>
        </p:blipFill>
        <p:spPr>
          <a:xfrm>
            <a:off x="370293" y="3263818"/>
            <a:ext cx="5560774" cy="2238211"/>
          </a:xfrm>
          <a:prstGeom prst="rect">
            <a:avLst/>
          </a:prstGeom>
        </p:spPr>
      </p:pic>
      <p:sp>
        <p:nvSpPr>
          <p:cNvPr id="16"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0B9A7141-AAEC-4433-9C25-736B5B657995}"/>
              </a:ext>
            </a:extLst>
          </p:cNvPr>
          <p:cNvPicPr>
            <a:picLocks noChangeAspect="1"/>
          </p:cNvPicPr>
          <p:nvPr/>
        </p:nvPicPr>
        <p:blipFill>
          <a:blip r:embed="rId3"/>
          <a:stretch>
            <a:fillRect/>
          </a:stretch>
        </p:blipFill>
        <p:spPr>
          <a:xfrm>
            <a:off x="6282479" y="3909537"/>
            <a:ext cx="5572840" cy="1072771"/>
          </a:xfrm>
          <a:prstGeom prst="rect">
            <a:avLst/>
          </a:prstGeom>
        </p:spPr>
      </p:pic>
    </p:spTree>
    <p:extLst>
      <p:ext uri="{BB962C8B-B14F-4D97-AF65-F5344CB8AC3E}">
        <p14:creationId xmlns:p14="http://schemas.microsoft.com/office/powerpoint/2010/main" val="43818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re 1">
            <a:extLst>
              <a:ext uri="{FF2B5EF4-FFF2-40B4-BE49-F238E27FC236}">
                <a16:creationId xmlns:a16="http://schemas.microsoft.com/office/drawing/2014/main" id="{46E210AA-2D8A-44DF-8C70-4BD11F033B17}"/>
              </a:ext>
            </a:extLst>
          </p:cNvPr>
          <p:cNvSpPr>
            <a:spLocks noGrp="1"/>
          </p:cNvSpPr>
          <p:nvPr>
            <p:ph type="title"/>
          </p:nvPr>
        </p:nvSpPr>
        <p:spPr>
          <a:xfrm>
            <a:off x="804672" y="1243013"/>
            <a:ext cx="3855720" cy="4371974"/>
          </a:xfrm>
        </p:spPr>
        <p:txBody>
          <a:bodyPr>
            <a:normAutofit/>
          </a:bodyPr>
          <a:lstStyle/>
          <a:p>
            <a:r>
              <a:rPr lang="fr-FR" sz="3600">
                <a:solidFill>
                  <a:schemeClr val="tx2"/>
                </a:solidFill>
              </a:rPr>
              <a:t>Choix </a:t>
            </a:r>
          </a:p>
        </p:txBody>
      </p:sp>
      <p:grpSp>
        <p:nvGrpSpPr>
          <p:cNvPr id="12" name="Group 11">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13" name="Freeform: Shape 12">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Espace réservé du contenu 2">
            <a:extLst>
              <a:ext uri="{FF2B5EF4-FFF2-40B4-BE49-F238E27FC236}">
                <a16:creationId xmlns:a16="http://schemas.microsoft.com/office/drawing/2014/main" id="{BF218A48-EE59-44E1-BCDB-67A8A65732B1}"/>
              </a:ext>
            </a:extLst>
          </p:cNvPr>
          <p:cNvSpPr>
            <a:spLocks noGrp="1"/>
          </p:cNvSpPr>
          <p:nvPr>
            <p:ph idx="1"/>
          </p:nvPr>
        </p:nvSpPr>
        <p:spPr>
          <a:xfrm>
            <a:off x="6632812" y="1032987"/>
            <a:ext cx="4919108" cy="4792027"/>
          </a:xfrm>
        </p:spPr>
        <p:txBody>
          <a:bodyPr anchor="ctr">
            <a:normAutofit/>
          </a:bodyPr>
          <a:lstStyle/>
          <a:p>
            <a:r>
              <a:rPr lang="fr-FR" sz="2000">
                <a:solidFill>
                  <a:schemeClr val="tx2"/>
                </a:solidFill>
              </a:rPr>
              <a:t>L’idée que l’on puisse modifier l’image avant quelle arrive sur l’écran m’as beaucoup plus j’ai donc pris un papier et un crayon pour chercher différents moyen de déformer l’image de façons plus ou moins aléatoire. </a:t>
            </a:r>
          </a:p>
        </p:txBody>
      </p:sp>
    </p:spTree>
    <p:extLst>
      <p:ext uri="{BB962C8B-B14F-4D97-AF65-F5344CB8AC3E}">
        <p14:creationId xmlns:p14="http://schemas.microsoft.com/office/powerpoint/2010/main" val="3636705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Lundi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Après-midi</a:t>
            </a:r>
          </a:p>
          <a:p>
            <a:endParaRPr lang="fr-FR">
              <a:solidFill>
                <a:schemeClr val="tx2"/>
              </a:solidFill>
            </a:endParaRP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94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re 1">
            <a:extLst>
              <a:ext uri="{FF2B5EF4-FFF2-40B4-BE49-F238E27FC236}">
                <a16:creationId xmlns:a16="http://schemas.microsoft.com/office/drawing/2014/main" id="{517F5EA1-F127-47D0-8CCB-7A91255B8526}"/>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a:solidFill>
                  <a:schemeClr val="tx2"/>
                </a:solidFill>
                <a:latin typeface="+mj-lt"/>
                <a:ea typeface="+mj-ea"/>
                <a:cs typeface="+mj-cs"/>
              </a:rPr>
              <a:t>Recherches d’idées et croquis</a:t>
            </a: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3617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re 3">
            <a:extLst>
              <a:ext uri="{FF2B5EF4-FFF2-40B4-BE49-F238E27FC236}">
                <a16:creationId xmlns:a16="http://schemas.microsoft.com/office/drawing/2014/main" id="{FE944941-20A6-4413-B37A-1D3BA8BDF6A9}"/>
              </a:ext>
            </a:extLst>
          </p:cNvPr>
          <p:cNvSpPr>
            <a:spLocks noGrp="1"/>
          </p:cNvSpPr>
          <p:nvPr>
            <p:ph type="ctrTitle"/>
          </p:nvPr>
        </p:nvSpPr>
        <p:spPr>
          <a:xfrm>
            <a:off x="753925" y="1321056"/>
            <a:ext cx="10684151" cy="1991979"/>
          </a:xfrm>
        </p:spPr>
        <p:txBody>
          <a:bodyPr anchor="b">
            <a:normAutofit/>
          </a:bodyPr>
          <a:lstStyle/>
          <a:p>
            <a:r>
              <a:rPr lang="fr-FR" sz="5200">
                <a:solidFill>
                  <a:schemeClr val="tx2"/>
                </a:solidFill>
              </a:rPr>
              <a:t>Mardi</a:t>
            </a:r>
          </a:p>
        </p:txBody>
      </p:sp>
      <p:sp>
        <p:nvSpPr>
          <p:cNvPr id="5" name="Sous-titre 4">
            <a:extLst>
              <a:ext uri="{FF2B5EF4-FFF2-40B4-BE49-F238E27FC236}">
                <a16:creationId xmlns:a16="http://schemas.microsoft.com/office/drawing/2014/main" id="{A94F3E77-A1F6-44AA-9EB5-070F8CBDE409}"/>
              </a:ext>
            </a:extLst>
          </p:cNvPr>
          <p:cNvSpPr>
            <a:spLocks noGrp="1"/>
          </p:cNvSpPr>
          <p:nvPr>
            <p:ph type="subTitle" idx="1"/>
          </p:nvPr>
        </p:nvSpPr>
        <p:spPr>
          <a:xfrm>
            <a:off x="1361395" y="3525490"/>
            <a:ext cx="9469211" cy="865639"/>
          </a:xfrm>
        </p:spPr>
        <p:txBody>
          <a:bodyPr anchor="t">
            <a:normAutofit/>
          </a:bodyPr>
          <a:lstStyle/>
          <a:p>
            <a:r>
              <a:rPr lang="fr-FR">
                <a:solidFill>
                  <a:schemeClr val="tx2"/>
                </a:solidFill>
              </a:rPr>
              <a:t>Matin</a:t>
            </a:r>
          </a:p>
        </p:txBody>
      </p:sp>
      <p:grpSp>
        <p:nvGrpSpPr>
          <p:cNvPr id="14" name="Group 1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1" name="Freeform: Shape 2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9662330"/>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320</TotalTime>
  <Words>501</Words>
  <Application>Microsoft Office PowerPoint</Application>
  <PresentationFormat>Grand écran</PresentationFormat>
  <Paragraphs>71</Paragraphs>
  <Slides>25</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25</vt:i4>
      </vt:variant>
    </vt:vector>
  </HeadingPairs>
  <TitlesOfParts>
    <vt:vector size="29" baseType="lpstr">
      <vt:lpstr>Arial</vt:lpstr>
      <vt:lpstr>Calibri</vt:lpstr>
      <vt:lpstr>Calibri Light</vt:lpstr>
      <vt:lpstr>Office Theme</vt:lpstr>
      <vt:lpstr>Carnet de recherches et d’avancement de projet</vt:lpstr>
      <vt:lpstr>Lundi</vt:lpstr>
      <vt:lpstr>Recherches</vt:lpstr>
      <vt:lpstr>Approfondissement </vt:lpstr>
      <vt:lpstr>Brainstorming</vt:lpstr>
      <vt:lpstr>Choix </vt:lpstr>
      <vt:lpstr>Lundi</vt:lpstr>
      <vt:lpstr>Recherches d’idées et croquis</vt:lpstr>
      <vt:lpstr>Mardi</vt:lpstr>
      <vt:lpstr>Instrument contrôlable avec une caméra </vt:lpstr>
      <vt:lpstr>Matériel </vt:lpstr>
      <vt:lpstr>Mardi</vt:lpstr>
      <vt:lpstr>Le MIDI</vt:lpstr>
      <vt:lpstr>Mercredi</vt:lpstr>
      <vt:lpstr>The MidiBus</vt:lpstr>
      <vt:lpstr>Mercredi</vt:lpstr>
      <vt:lpstr>Réalisation du code : </vt:lpstr>
      <vt:lpstr>Présentation PowerPoint</vt:lpstr>
      <vt:lpstr>Jeudi</vt:lpstr>
      <vt:lpstr>Possibilité de modification du filtre grâce au gyroscope du téléphone</vt:lpstr>
      <vt:lpstr>Jeudi</vt:lpstr>
      <vt:lpstr>Possibilité de modification du filtre grâce au gyroscope du téléphone</vt:lpstr>
      <vt:lpstr>Vendredi</vt:lpstr>
      <vt:lpstr>Diapo et passage a l’orale</vt:lpstr>
      <vt:lpstr>Vendredi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Carnet de recherches et d’avancement de projet</dc:title>
  <dc:creator>Eloi Dardenne</dc:creator>
  <cp:lastModifiedBy>Eloi Dardenne</cp:lastModifiedBy>
  <cp:revision>2</cp:revision>
  <dcterms:created xsi:type="dcterms:W3CDTF">2021-01-15T16:13:55Z</dcterms:created>
  <dcterms:modified xsi:type="dcterms:W3CDTF">2021-01-15T21:34:05Z</dcterms:modified>
</cp:coreProperties>
</file>